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5" r:id="rId1"/>
  </p:sldMasterIdLst>
  <p:notesMasterIdLst>
    <p:notesMasterId r:id="rId13"/>
  </p:notesMasterIdLst>
  <p:sldIdLst>
    <p:sldId id="256" r:id="rId2"/>
    <p:sldId id="257" r:id="rId3"/>
    <p:sldId id="259" r:id="rId4"/>
    <p:sldId id="260" r:id="rId5"/>
    <p:sldId id="265" r:id="rId6"/>
    <p:sldId id="262" r:id="rId7"/>
    <p:sldId id="266" r:id="rId8"/>
    <p:sldId id="268" r:id="rId9"/>
    <p:sldId id="267" r:id="rId10"/>
    <p:sldId id="264" r:id="rId11"/>
    <p:sldId id="269" r:id="rId12"/>
  </p:sldIdLst>
  <p:sldSz cx="9144000" cy="5143500" type="screen16x9"/>
  <p:notesSz cx="6858000" cy="9144000"/>
  <p:embeddedFontLst>
    <p:embeddedFont>
      <p:font typeface="Calisto MT" panose="02040603050505030304" pitchFamily="18" charset="0"/>
      <p:regular r:id="rId14"/>
      <p:bold r:id="rId15"/>
      <p:italic r:id="rId16"/>
      <p:boldItalic r:id="rId17"/>
    </p:embeddedFont>
    <p:embeddedFont>
      <p:font typeface="Bahnschrift" panose="020B0502040204020203" pitchFamily="34" charset="0"/>
      <p:regular r:id="rId18"/>
      <p:bold r:id="rId19"/>
    </p:embeddedFont>
    <p:embeddedFont>
      <p:font typeface="Trebuchet MS" panose="020B060302020202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Algerian" panose="04020705040A02060702" pitchFamily="82" charset="0"/>
      <p:regular r:id="rId26"/>
    </p:embeddedFont>
    <p:embeddedFont>
      <p:font typeface="Calibri" panose="020F050202020403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56"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ylb/b2O5rb0/j0c41hINzVVpE2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erthana Paidipalli" initials="KP" lastIdx="1" clrIdx="0">
    <p:extLst>
      <p:ext uri="{19B8F6BF-5375-455C-9EA6-DF929625EA0E}">
        <p15:presenceInfo xmlns:p15="http://schemas.microsoft.com/office/powerpoint/2012/main" userId="Keerthana Paidipall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89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106"/>
      </p:cViewPr>
      <p:guideLst>
        <p:guide orient="horz" pos="1620"/>
        <p:guide pos="2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5308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3A57AE2-7A27-4421-B702-28B3B3A3EB1E}" type="datetime1">
              <a:rPr lang="en-US" smtClean="0"/>
              <a:t>6/11/2025</a:t>
            </a:fld>
            <a:endParaRPr lang="en-US"/>
          </a:p>
        </p:txBody>
      </p:sp>
      <p:sp>
        <p:nvSpPr>
          <p:cNvPr id="5" name="Footer Placeholder 4"/>
          <p:cNvSpPr>
            <a:spLocks noGrp="1"/>
          </p:cNvSpPr>
          <p:nvPr>
            <p:ph type="ftr" sz="quarter" idx="11"/>
          </p:nvPr>
        </p:nvSpPr>
        <p:spPr/>
        <p:txBody>
          <a:bodyPr/>
          <a:lstStyle/>
          <a:p>
            <a:r>
              <a:rPr lang="en-US" smtClean="0"/>
              <a:t>Batch-1                      Department of CSE(AI &amp; ML)                       June 12, 2025             </a:t>
            </a:r>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5805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CC8304A-3223-4FB6-864F-C2D5994AF98A}" type="datetime1">
              <a:rPr lang="en-US" smtClean="0"/>
              <a:t>6/11/2025</a:t>
            </a:fld>
            <a:endParaRPr lang="en-US"/>
          </a:p>
        </p:txBody>
      </p:sp>
      <p:sp>
        <p:nvSpPr>
          <p:cNvPr id="5" name="Footer Placeholder 4"/>
          <p:cNvSpPr>
            <a:spLocks noGrp="1"/>
          </p:cNvSpPr>
          <p:nvPr>
            <p:ph type="ftr" sz="quarter" idx="11"/>
          </p:nvPr>
        </p:nvSpPr>
        <p:spPr/>
        <p:txBody>
          <a:bodyPr/>
          <a:lstStyle/>
          <a:p>
            <a:r>
              <a:rPr lang="en-US" smtClean="0"/>
              <a:t>Batch-1                      Department of CSE(AI &amp; ML)                       June 12, 2025             </a:t>
            </a:r>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64352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CBCBA2D-5010-4D9B-92F2-4CB94525AE28}" type="datetime1">
              <a:rPr lang="en-US" smtClean="0"/>
              <a:t>6/11/2025</a:t>
            </a:fld>
            <a:endParaRPr lang="en-US"/>
          </a:p>
        </p:txBody>
      </p:sp>
      <p:sp>
        <p:nvSpPr>
          <p:cNvPr id="5" name="Footer Placeholder 4"/>
          <p:cNvSpPr>
            <a:spLocks noGrp="1"/>
          </p:cNvSpPr>
          <p:nvPr>
            <p:ph type="ftr" sz="quarter" idx="11"/>
          </p:nvPr>
        </p:nvSpPr>
        <p:spPr/>
        <p:txBody>
          <a:bodyPr/>
          <a:lstStyle/>
          <a:p>
            <a:r>
              <a:rPr lang="en-US" smtClean="0"/>
              <a:t>Batch-1                      Department of CSE(AI &amp; ML)                       June 12, 2025             </a:t>
            </a:r>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6564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1C62DEF-A614-4CDF-896D-B6F00C7128EF}" type="datetime1">
              <a:rPr lang="en-US" smtClean="0"/>
              <a:t>6/11/2025</a:t>
            </a:fld>
            <a:endParaRPr lang="en-US"/>
          </a:p>
        </p:txBody>
      </p:sp>
      <p:sp>
        <p:nvSpPr>
          <p:cNvPr id="5" name="Footer Placeholder 4"/>
          <p:cNvSpPr>
            <a:spLocks noGrp="1"/>
          </p:cNvSpPr>
          <p:nvPr>
            <p:ph type="ftr" sz="quarter" idx="11"/>
          </p:nvPr>
        </p:nvSpPr>
        <p:spPr/>
        <p:txBody>
          <a:bodyPr/>
          <a:lstStyle/>
          <a:p>
            <a:r>
              <a:rPr lang="en-US" smtClean="0"/>
              <a:t>Batch-1                      Department of CSE(AI &amp; ML)                       June 12, 2025             </a:t>
            </a:r>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45080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51C5811-FC84-452D-99F5-40A8BC475C81}" type="datetime1">
              <a:rPr lang="en-US" smtClean="0"/>
              <a:t>6/11/2025</a:t>
            </a:fld>
            <a:endParaRPr lang="en-US"/>
          </a:p>
        </p:txBody>
      </p:sp>
      <p:sp>
        <p:nvSpPr>
          <p:cNvPr id="5" name="Footer Placeholder 4"/>
          <p:cNvSpPr>
            <a:spLocks noGrp="1"/>
          </p:cNvSpPr>
          <p:nvPr>
            <p:ph type="ftr" sz="quarter" idx="11"/>
          </p:nvPr>
        </p:nvSpPr>
        <p:spPr/>
        <p:txBody>
          <a:bodyPr/>
          <a:lstStyle/>
          <a:p>
            <a:r>
              <a:rPr lang="en-US" smtClean="0"/>
              <a:t>Batch-1                      Department of CSE(AI &amp; ML)                       June 12, 2025             </a:t>
            </a:r>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99158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DC2F193-33D3-431D-AB7D-612A4EBF1F11}" type="datetime1">
              <a:rPr lang="en-US" smtClean="0"/>
              <a:t>6/11/2025</a:t>
            </a:fld>
            <a:endParaRPr lang="en-US"/>
          </a:p>
        </p:txBody>
      </p:sp>
      <p:sp>
        <p:nvSpPr>
          <p:cNvPr id="6" name="Footer Placeholder 5"/>
          <p:cNvSpPr>
            <a:spLocks noGrp="1"/>
          </p:cNvSpPr>
          <p:nvPr>
            <p:ph type="ftr" sz="quarter" idx="11"/>
          </p:nvPr>
        </p:nvSpPr>
        <p:spPr/>
        <p:txBody>
          <a:bodyPr/>
          <a:lstStyle/>
          <a:p>
            <a:r>
              <a:rPr lang="en-US" smtClean="0"/>
              <a:t>Batch-1                      Department of CSE(AI &amp; ML)                       June 12, 2025             </a:t>
            </a:r>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0001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3106D8D-99EE-4AA7-863B-CA4619F88191}" type="datetime1">
              <a:rPr lang="en-US" smtClean="0"/>
              <a:t>6/11/2025</a:t>
            </a:fld>
            <a:endParaRPr lang="en-US"/>
          </a:p>
        </p:txBody>
      </p:sp>
      <p:sp>
        <p:nvSpPr>
          <p:cNvPr id="8" name="Footer Placeholder 7"/>
          <p:cNvSpPr>
            <a:spLocks noGrp="1"/>
          </p:cNvSpPr>
          <p:nvPr>
            <p:ph type="ftr" sz="quarter" idx="11"/>
          </p:nvPr>
        </p:nvSpPr>
        <p:spPr/>
        <p:txBody>
          <a:bodyPr/>
          <a:lstStyle/>
          <a:p>
            <a:r>
              <a:rPr lang="en-US" smtClean="0"/>
              <a:t>Batch-1                      Department of CSE(AI &amp; ML)                       June 12, 2025             </a:t>
            </a:r>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8656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A3C5E49-2FDE-4776-8804-9278DC30927A}" type="datetime1">
              <a:rPr lang="en-US" smtClean="0"/>
              <a:t>6/11/2025</a:t>
            </a:fld>
            <a:endParaRPr lang="en-US"/>
          </a:p>
        </p:txBody>
      </p:sp>
      <p:sp>
        <p:nvSpPr>
          <p:cNvPr id="4" name="Footer Placeholder 3"/>
          <p:cNvSpPr>
            <a:spLocks noGrp="1"/>
          </p:cNvSpPr>
          <p:nvPr>
            <p:ph type="ftr" sz="quarter" idx="11"/>
          </p:nvPr>
        </p:nvSpPr>
        <p:spPr/>
        <p:txBody>
          <a:bodyPr/>
          <a:lstStyle/>
          <a:p>
            <a:r>
              <a:rPr lang="en-US" smtClean="0"/>
              <a:t>Batch-1                      Department of CSE(AI &amp; ML)                       June 12, 2025             </a:t>
            </a:r>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47343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A2A034-1BFB-4270-BF40-D59014EF8E66}" type="datetime1">
              <a:rPr lang="en-US" smtClean="0"/>
              <a:t>6/11/2025</a:t>
            </a:fld>
            <a:endParaRPr lang="en-US"/>
          </a:p>
        </p:txBody>
      </p:sp>
      <p:sp>
        <p:nvSpPr>
          <p:cNvPr id="3" name="Footer Placeholder 2"/>
          <p:cNvSpPr>
            <a:spLocks noGrp="1"/>
          </p:cNvSpPr>
          <p:nvPr>
            <p:ph type="ftr" sz="quarter" idx="11"/>
          </p:nvPr>
        </p:nvSpPr>
        <p:spPr/>
        <p:txBody>
          <a:bodyPr/>
          <a:lstStyle/>
          <a:p>
            <a:r>
              <a:rPr lang="en-US" smtClean="0"/>
              <a:t>Batch-1                      Department of CSE(AI &amp; ML)                       June 12, 2025             </a:t>
            </a:r>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1041256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F7D0033C-82D1-4841-8BF7-E0591E27507D}" type="datetime1">
              <a:rPr lang="en-US" smtClean="0"/>
              <a:t>6/11/2025</a:t>
            </a:fld>
            <a:endParaRPr lang="en-US"/>
          </a:p>
        </p:txBody>
      </p:sp>
      <p:sp>
        <p:nvSpPr>
          <p:cNvPr id="6" name="Footer Placeholder 5"/>
          <p:cNvSpPr>
            <a:spLocks noGrp="1"/>
          </p:cNvSpPr>
          <p:nvPr>
            <p:ph type="ftr" sz="quarter" idx="11"/>
          </p:nvPr>
        </p:nvSpPr>
        <p:spPr/>
        <p:txBody>
          <a:bodyPr/>
          <a:lstStyle/>
          <a:p>
            <a:r>
              <a:rPr lang="en-US" smtClean="0"/>
              <a:t>Batch-1                      Department of CSE(AI &amp; ML)                       June 12, 2025             </a:t>
            </a:r>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643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88A2A034-1BFB-4270-BF40-D59014EF8E66}" type="datetime1">
              <a:rPr lang="en-US" smtClean="0"/>
              <a:t>6/11/2025</a:t>
            </a:fld>
            <a:endParaRPr lang="en-US"/>
          </a:p>
        </p:txBody>
      </p:sp>
      <p:sp>
        <p:nvSpPr>
          <p:cNvPr id="6" name="Footer Placeholder 5"/>
          <p:cNvSpPr>
            <a:spLocks noGrp="1"/>
          </p:cNvSpPr>
          <p:nvPr>
            <p:ph type="ftr" sz="quarter" idx="11"/>
          </p:nvPr>
        </p:nvSpPr>
        <p:spPr/>
        <p:txBody>
          <a:bodyPr/>
          <a:lstStyle/>
          <a:p>
            <a:r>
              <a:rPr lang="en-US" smtClean="0"/>
              <a:t>Batch-1                      Department of CSE(AI &amp; ML)                       June 12, 2025             </a:t>
            </a:r>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8161255"/>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8A2A034-1BFB-4270-BF40-D59014EF8E66}" type="datetime1">
              <a:rPr lang="en-US" smtClean="0"/>
              <a:t>6/11/2025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smtClean="0"/>
              <a:t>Batch-1                      Department of CSE(AI &amp; ML)                       June 12, 2025             </a:t>
            </a:r>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769398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287086" y="1121441"/>
            <a:ext cx="8508478" cy="1307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2"/>
              </a:buClr>
              <a:buSzPts val="1100"/>
              <a:buFont typeface="Arial"/>
              <a:buNone/>
            </a:pPr>
            <a:r>
              <a:rPr lang="en-US" sz="5400" dirty="0" smtClean="0">
                <a:solidFill>
                  <a:schemeClr val="tx1"/>
                </a:solidFill>
                <a:latin typeface="Algerian" panose="04020705040A02060702" pitchFamily="82" charset="0"/>
              </a:rPr>
              <a:t>PONG GAME</a:t>
            </a:r>
            <a:endParaRPr sz="5400" dirty="0">
              <a:solidFill>
                <a:schemeClr val="tx1"/>
              </a:solidFill>
              <a:latin typeface="Algerian" panose="04020705040A02060702" pitchFamily="82" charset="0"/>
            </a:endParaRPr>
          </a:p>
        </p:txBody>
      </p:sp>
      <p:sp>
        <p:nvSpPr>
          <p:cNvPr id="90" name="Google Shape;90;p1"/>
          <p:cNvSpPr txBox="1"/>
          <p:nvPr/>
        </p:nvSpPr>
        <p:spPr>
          <a:xfrm>
            <a:off x="287086" y="2236380"/>
            <a:ext cx="8726001" cy="2349795"/>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200" dirty="0" smtClean="0">
                <a:solidFill>
                  <a:srgbClr val="FF0000"/>
                </a:solidFill>
                <a:latin typeface="Times New Roman" panose="02020603050405020304" pitchFamily="18" charset="0"/>
                <a:ea typeface="Calibri"/>
                <a:cs typeface="Times New Roman" panose="02020603050405020304" pitchFamily="18" charset="0"/>
                <a:sym typeface="Calibri"/>
              </a:rPr>
              <a:t>Student 1: P. Keerthana                Student 2: R. Laya sree                      Student3: V. Gayathri                          Student4: S. Rishika</a:t>
            </a:r>
          </a:p>
          <a:p>
            <a:pPr>
              <a:buSzPts val="1400"/>
            </a:pPr>
            <a:r>
              <a:rPr lang="en-IN" sz="1200" dirty="0">
                <a:solidFill>
                  <a:srgbClr val="FF0000"/>
                </a:solidFill>
                <a:latin typeface="Times New Roman" panose="02020603050405020304" pitchFamily="18" charset="0"/>
                <a:ea typeface="Calibri"/>
                <a:cs typeface="Times New Roman" panose="02020603050405020304" pitchFamily="18" charset="0"/>
                <a:sym typeface="Calibri"/>
              </a:rPr>
              <a:t>Roll </a:t>
            </a:r>
            <a:r>
              <a:rPr lang="en-IN" sz="1200" dirty="0" smtClean="0">
                <a:solidFill>
                  <a:srgbClr val="FF0000"/>
                </a:solidFill>
                <a:latin typeface="Times New Roman" panose="02020603050405020304" pitchFamily="18" charset="0"/>
                <a:ea typeface="Calibri"/>
                <a:cs typeface="Times New Roman" panose="02020603050405020304" pitchFamily="18" charset="0"/>
                <a:sym typeface="Calibri"/>
              </a:rPr>
              <a:t>no: 24WH1A6656                Roll no: 24WH1A6657                       Roll no: 24WH1A6658                       Roll no: 24WH1A6659</a:t>
            </a:r>
            <a:endParaRPr lang="en-IN" sz="1200" dirty="0">
              <a:solidFill>
                <a:srgbClr val="FF0000"/>
              </a:solidFill>
              <a:latin typeface="Times New Roman" panose="02020603050405020304" pitchFamily="18" charset="0"/>
              <a:ea typeface="Calibri"/>
              <a:cs typeface="Times New Roman" panose="02020603050405020304" pitchFamily="18" charset="0"/>
              <a:sym typeface="Calibri"/>
            </a:endParaRPr>
          </a:p>
          <a:p>
            <a:pPr lvl="0">
              <a:buSzPts val="1400"/>
            </a:pPr>
            <a:endParaRPr lang="en-IN" sz="1200" b="0" i="0" u="none" strike="noStrike" cap="none" dirty="0" smtClean="0">
              <a:solidFill>
                <a:srgbClr val="FF0000"/>
              </a:solidFill>
              <a:latin typeface="Times New Roman" panose="02020603050405020304" pitchFamily="18" charset="0"/>
              <a:ea typeface="Calibri"/>
              <a:cs typeface="Times New Roman" panose="02020603050405020304" pitchFamily="18" charset="0"/>
              <a:sym typeface="Calibri"/>
            </a:endParaRPr>
          </a:p>
          <a:p>
            <a:pPr algn="ctr"/>
            <a:r>
              <a:rPr lang="en-IN" b="1" dirty="0">
                <a:latin typeface="Times New Roman" panose="02020603050405020304" pitchFamily="18" charset="0"/>
                <a:cs typeface="Times New Roman" panose="02020603050405020304" pitchFamily="18" charset="0"/>
              </a:rPr>
              <a:t>Under the Guidance of</a:t>
            </a:r>
          </a:p>
          <a:p>
            <a:pPr algn="ctr"/>
            <a:r>
              <a:rPr lang="en-IN" b="1" dirty="0" smtClean="0">
                <a:latin typeface="Times New Roman" panose="02020603050405020304" pitchFamily="18" charset="0"/>
                <a:cs typeface="Times New Roman" panose="02020603050405020304" pitchFamily="18" charset="0"/>
              </a:rPr>
              <a:t>Ms.B.Shanmukha Priya</a:t>
            </a:r>
            <a:endParaRPr lang="en-IN" b="1" dirty="0">
              <a:latin typeface="Times New Roman" panose="02020603050405020304" pitchFamily="18" charset="0"/>
              <a:cs typeface="Times New Roman" panose="02020603050405020304" pitchFamily="18" charset="0"/>
            </a:endParaRPr>
          </a:p>
          <a:p>
            <a:pPr algn="ctr"/>
            <a:r>
              <a:rPr lang="en-IN" b="1" dirty="0" smtClean="0">
                <a:latin typeface="Times New Roman" panose="02020603050405020304" pitchFamily="18" charset="0"/>
                <a:cs typeface="Times New Roman" panose="02020603050405020304" pitchFamily="18" charset="0"/>
              </a:rPr>
              <a:t>Assistant </a:t>
            </a:r>
            <a:r>
              <a:rPr lang="en-IN" b="1" dirty="0">
                <a:latin typeface="Times New Roman" panose="02020603050405020304" pitchFamily="18" charset="0"/>
                <a:cs typeface="Times New Roman" panose="02020603050405020304" pitchFamily="18" charset="0"/>
              </a:rPr>
              <a:t>Professor,</a:t>
            </a:r>
          </a:p>
          <a:p>
            <a:pPr algn="ctr"/>
            <a:r>
              <a:rPr lang="en-IN" b="1" dirty="0">
                <a:latin typeface="Times New Roman" panose="02020603050405020304" pitchFamily="18" charset="0"/>
                <a:cs typeface="Times New Roman" panose="02020603050405020304" pitchFamily="18" charset="0"/>
              </a:rPr>
              <a:t>Dept of </a:t>
            </a:r>
            <a:r>
              <a:rPr lang="en-IN" b="1" dirty="0" smtClean="0">
                <a:latin typeface="Times New Roman" panose="02020603050405020304" pitchFamily="18" charset="0"/>
                <a:cs typeface="Times New Roman" panose="02020603050405020304" pitchFamily="18" charset="0"/>
              </a:rPr>
              <a:t>C.S.E (AI &amp;ML),</a:t>
            </a:r>
            <a:endParaRPr lang="en-IN"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BVRIT Hyderabad Collage of Engineering for Women.</a:t>
            </a:r>
          </a:p>
          <a:p>
            <a:pPr algn="ctr"/>
            <a:r>
              <a:rPr lang="en-IN" dirty="0">
                <a:latin typeface="Times New Roman" panose="02020603050405020304" pitchFamily="18" charset="0"/>
                <a:cs typeface="Times New Roman" panose="02020603050405020304" pitchFamily="18" charset="0"/>
              </a:rPr>
              <a:t>June </a:t>
            </a:r>
            <a:r>
              <a:rPr lang="en-IN" dirty="0" smtClean="0">
                <a:latin typeface="Times New Roman" panose="02020603050405020304" pitchFamily="18" charset="0"/>
                <a:cs typeface="Times New Roman" panose="02020603050405020304" pitchFamily="18" charset="0"/>
              </a:rPr>
              <a:t>12, </a:t>
            </a:r>
            <a:r>
              <a:rPr lang="en-IN" dirty="0">
                <a:latin typeface="Times New Roman" panose="02020603050405020304" pitchFamily="18" charset="0"/>
                <a:cs typeface="Times New Roman" panose="02020603050405020304" pitchFamily="18" charset="0"/>
              </a:rPr>
              <a:t>2025</a:t>
            </a:r>
            <a:endParaRPr sz="12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92" name="Google Shape;92;p1"/>
          <p:cNvSpPr txBox="1"/>
          <p:nvPr/>
        </p:nvSpPr>
        <p:spPr>
          <a:xfrm>
            <a:off x="1380685" y="311570"/>
            <a:ext cx="6557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1" i="0" u="none" strike="noStrike" cap="none">
                <a:solidFill>
                  <a:schemeClr val="dk1"/>
                </a:solidFill>
                <a:latin typeface="Times New Roman"/>
                <a:ea typeface="Times New Roman"/>
                <a:cs typeface="Times New Roman"/>
                <a:sym typeface="Times New Roman"/>
              </a:rPr>
              <a:t>BVRIT HYDERABAD College of Engineering for Women</a:t>
            </a:r>
            <a:endParaRPr/>
          </a:p>
        </p:txBody>
      </p:sp>
      <p:pic>
        <p:nvPicPr>
          <p:cNvPr id="93" name="Google Shape;93;p1" descr="C:\Users\aravind\Documents\founder.jpg"/>
          <p:cNvPicPr preferRelativeResize="0"/>
          <p:nvPr/>
        </p:nvPicPr>
        <p:blipFill rotWithShape="1">
          <a:blip r:embed="rId3">
            <a:alphaModFix/>
          </a:blip>
          <a:srcRect/>
          <a:stretch/>
        </p:blipFill>
        <p:spPr>
          <a:xfrm>
            <a:off x="8348662" y="0"/>
            <a:ext cx="795338" cy="990600"/>
          </a:xfrm>
          <a:prstGeom prst="rect">
            <a:avLst/>
          </a:prstGeom>
          <a:noFill/>
          <a:ln>
            <a:noFill/>
          </a:ln>
        </p:spPr>
      </p:pic>
      <p:sp>
        <p:nvSpPr>
          <p:cNvPr id="95" name="Google Shape;95;p1"/>
          <p:cNvSpPr/>
          <p:nvPr/>
        </p:nvSpPr>
        <p:spPr>
          <a:xfrm>
            <a:off x="2543281" y="712384"/>
            <a:ext cx="391966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1" dirty="0">
                <a:solidFill>
                  <a:schemeClr val="tx1"/>
                </a:solidFill>
                <a:latin typeface="Calibri"/>
                <a:ea typeface="Calibri"/>
                <a:cs typeface="Calibri"/>
                <a:sym typeface="Calibri"/>
              </a:rPr>
              <a:t>Department of Information Technology</a:t>
            </a:r>
            <a:endParaRPr dirty="0">
              <a:solidFill>
                <a:schemeClr val="tx1"/>
              </a:solidFill>
            </a:endParaRPr>
          </a:p>
        </p:txBody>
      </p:sp>
      <p:sp>
        <p:nvSpPr>
          <p:cNvPr id="3" name="object 7">
            <a:extLst>
              <a:ext uri="{FF2B5EF4-FFF2-40B4-BE49-F238E27FC236}">
                <a16:creationId xmlns:a16="http://schemas.microsoft.com/office/drawing/2014/main" id="{660CB88C-2002-FF6D-0BEB-13CC14FF61BE}"/>
              </a:ext>
            </a:extLst>
          </p:cNvPr>
          <p:cNvSpPr txBox="1"/>
          <p:nvPr/>
        </p:nvSpPr>
        <p:spPr>
          <a:xfrm>
            <a:off x="3120415" y="6419492"/>
            <a:ext cx="3059344" cy="196849"/>
          </a:xfrm>
          <a:prstGeom prst="rect">
            <a:avLst/>
          </a:prstGeom>
        </p:spPr>
        <p:txBody>
          <a:bodyPr vert="horz" wrap="square" lIns="0" tIns="12065" rIns="0" bIns="0" rtlCol="0">
            <a:spAutoFit/>
          </a:bodyPr>
          <a:lstStyle/>
          <a:p>
            <a:pPr marL="12700">
              <a:lnSpc>
                <a:spcPct val="100000"/>
              </a:lnSpc>
              <a:spcBef>
                <a:spcPts val="95"/>
              </a:spcBef>
              <a:tabLst>
                <a:tab pos="1259205" algn="l"/>
              </a:tabLst>
            </a:pPr>
            <a:r>
              <a:rPr lang="en-US" sz="1200" spc="-20" dirty="0">
                <a:solidFill>
                  <a:srgbClr val="878787"/>
                </a:solidFill>
                <a:latin typeface="Calibri"/>
                <a:cs typeface="Calibri"/>
              </a:rPr>
              <a:t>Mini Project with Seminar</a:t>
            </a:r>
            <a:r>
              <a:rPr sz="1200" spc="-5" dirty="0">
                <a:solidFill>
                  <a:srgbClr val="878787"/>
                </a:solidFill>
                <a:latin typeface="Calibri"/>
                <a:cs typeface="Calibri"/>
              </a:rPr>
              <a:t>	</a:t>
            </a:r>
            <a:r>
              <a:rPr lang="en-US" sz="1200" spc="-5" dirty="0">
                <a:solidFill>
                  <a:srgbClr val="878787"/>
                </a:solidFill>
                <a:latin typeface="Calibri"/>
                <a:cs typeface="Calibri"/>
              </a:rPr>
              <a:t>22</a:t>
            </a:r>
            <a:r>
              <a:rPr sz="1200" spc="-5" dirty="0">
                <a:solidFill>
                  <a:srgbClr val="878787"/>
                </a:solidFill>
                <a:latin typeface="Calibri"/>
                <a:cs typeface="Calibri"/>
              </a:rPr>
              <a:t>WH1</a:t>
            </a:r>
            <a:r>
              <a:rPr lang="en-US" sz="1200" spc="-5" dirty="0">
                <a:solidFill>
                  <a:srgbClr val="878787"/>
                </a:solidFill>
                <a:latin typeface="Calibri"/>
                <a:cs typeface="Calibri"/>
              </a:rPr>
              <a:t>DBXXX</a:t>
            </a:r>
            <a:endParaRPr sz="1200" dirty="0">
              <a:latin typeface="Calibri"/>
              <a:cs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54" y="201606"/>
            <a:ext cx="608076" cy="88011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Bahnschrift" panose="020B0502040204020203" pitchFamily="34" charset="0"/>
              </a:rPr>
              <a:t>REFERENCES</a:t>
            </a:r>
            <a:endParaRPr lang="en-IN" sz="4000" dirty="0">
              <a:latin typeface="Bahnschrift" panose="020B0502040204020203" pitchFamily="34" charset="0"/>
            </a:endParaRPr>
          </a:p>
        </p:txBody>
      </p:sp>
      <p:sp>
        <p:nvSpPr>
          <p:cNvPr id="3" name="Content Placeholder 2"/>
          <p:cNvSpPr>
            <a:spLocks noGrp="1"/>
          </p:cNvSpPr>
          <p:nvPr>
            <p:ph idx="1"/>
          </p:nvPr>
        </p:nvSpPr>
        <p:spPr/>
        <p:txBody>
          <a:bodyPr>
            <a:normAutofit fontScale="77500" lnSpcReduction="20000"/>
          </a:bodyPr>
          <a:lstStyle/>
          <a:p>
            <a:r>
              <a:rPr lang="en-US" dirty="0" smtClean="0">
                <a:latin typeface="Calisto MT" panose="02040603050505030304" pitchFamily="18" charset="0"/>
              </a:rPr>
              <a:t>Bushnell, N., &amp; Alcorn, A. (1972). Pong: The first commercial video game [Arcade game]. </a:t>
            </a:r>
          </a:p>
          <a:p>
            <a:r>
              <a:rPr lang="en-US" dirty="0" smtClean="0">
                <a:latin typeface="Calisto MT" panose="02040603050505030304" pitchFamily="18" charset="0"/>
              </a:rPr>
              <a:t>Atari Inc. Donovan, T. (2010). Replay: The history of video games. Yellow Ant.</a:t>
            </a:r>
          </a:p>
          <a:p>
            <a:r>
              <a:rPr lang="en-US" dirty="0" smtClean="0">
                <a:latin typeface="Calisto MT" panose="02040603050505030304" pitchFamily="18" charset="0"/>
              </a:rPr>
              <a:t>Kent, S. L. (2001). The ultimate history of video games: From Pong to Pokémon and beyond—The story behind the craze that touched our lives and changed the world. Three Rivers Press.</a:t>
            </a:r>
          </a:p>
          <a:p>
            <a:r>
              <a:rPr lang="en-US" dirty="0" smtClean="0">
                <a:latin typeface="Calisto MT" panose="02040603050505030304" pitchFamily="18" charset="0"/>
              </a:rPr>
              <a:t>ACM SIGGRAPH. (2006). The legacy of Pong. Proceedings of the ACM SIGGRAPH Video Game Symposium, 48(3), 55–59.</a:t>
            </a:r>
          </a:p>
          <a:p>
            <a:r>
              <a:rPr lang="en-US" dirty="0" smtClean="0">
                <a:latin typeface="Calisto MT" panose="02040603050505030304" pitchFamily="18" charset="0"/>
              </a:rPr>
              <a:t>Williams, D. (2003). Video games and the future of learning. Journal of Educational Multimedia and Hypermedia, 12(1), 117–131.</a:t>
            </a:r>
          </a:p>
          <a:p>
            <a:r>
              <a:rPr lang="en-US" dirty="0" smtClean="0">
                <a:latin typeface="Calisto MT" panose="02040603050505030304" pitchFamily="18" charset="0"/>
              </a:rPr>
              <a:t>Wolf, M. J. P. (2008). The video game explosion: A history from PONG to PlayStation and beyond. Greenwood Press. </a:t>
            </a:r>
          </a:p>
          <a:p>
            <a:pPr algn="just"/>
            <a:r>
              <a:rPr lang="en-US" dirty="0" smtClean="0">
                <a:latin typeface="Calisto MT" panose="02040603050505030304" pitchFamily="18" charset="0"/>
              </a:rPr>
              <a:t>Herz, J. C. (1997). Joystick Nation: How video games ate our quarters, won our hearts, and rewired our minds. Little, Brown and Company.</a:t>
            </a:r>
            <a:endParaRPr lang="en-IN" dirty="0" smtClean="0">
              <a:latin typeface="Calisto MT" panose="02040603050505030304" pitchFamily="18" charset="0"/>
            </a:endParaRPr>
          </a:p>
        </p:txBody>
      </p:sp>
      <p:sp>
        <p:nvSpPr>
          <p:cNvPr id="4" name="Date Placeholder 3"/>
          <p:cNvSpPr>
            <a:spLocks noGrp="1"/>
          </p:cNvSpPr>
          <p:nvPr>
            <p:ph type="dt" sz="half" idx="10"/>
          </p:nvPr>
        </p:nvSpPr>
        <p:spPr/>
        <p:txBody>
          <a:bodyPr/>
          <a:lstStyle/>
          <a:p>
            <a:fld id="{A1C62DEF-A614-4CDF-896D-B6F00C7128EF}" type="datetime1">
              <a:rPr lang="en-US" smtClean="0"/>
              <a:t>6/11/2025</a:t>
            </a:fld>
            <a:endParaRPr lang="en-US"/>
          </a:p>
        </p:txBody>
      </p:sp>
      <p:sp>
        <p:nvSpPr>
          <p:cNvPr id="5" name="Footer Placeholder 4"/>
          <p:cNvSpPr>
            <a:spLocks noGrp="1"/>
          </p:cNvSpPr>
          <p:nvPr>
            <p:ph type="ftr" sz="quarter" idx="11"/>
          </p:nvPr>
        </p:nvSpPr>
        <p:spPr/>
        <p:txBody>
          <a:bodyPr/>
          <a:lstStyle/>
          <a:p>
            <a:r>
              <a:rPr lang="en-US" dirty="0" smtClean="0"/>
              <a:t>Batch-12                      </a:t>
            </a:r>
            <a:r>
              <a:rPr lang="en-US" dirty="0" smtClean="0"/>
              <a:t>Department of CSE(AI &amp; ML)                       June 12, 2025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7" name="Picture 6"/>
          <p:cNvPicPr>
            <a:picLocks noChangeAspect="1"/>
          </p:cNvPicPr>
          <p:nvPr/>
        </p:nvPicPr>
        <p:blipFill>
          <a:blip r:embed="rId2"/>
          <a:stretch>
            <a:fillRect/>
          </a:stretch>
        </p:blipFill>
        <p:spPr>
          <a:xfrm>
            <a:off x="0" y="5514"/>
            <a:ext cx="418214" cy="602228"/>
          </a:xfrm>
          <a:prstGeom prst="rect">
            <a:avLst/>
          </a:prstGeom>
        </p:spPr>
      </p:pic>
    </p:spTree>
    <p:extLst>
      <p:ext uri="{BB962C8B-B14F-4D97-AF65-F5344CB8AC3E}">
        <p14:creationId xmlns:p14="http://schemas.microsoft.com/office/powerpoint/2010/main" val="2640397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C62DEF-A614-4CDF-896D-B6F00C7128EF}" type="datetime1">
              <a:rPr lang="en-US" smtClean="0"/>
              <a:t>6/11/2025</a:t>
            </a:fld>
            <a:endParaRPr lang="en-US"/>
          </a:p>
        </p:txBody>
      </p:sp>
      <p:sp>
        <p:nvSpPr>
          <p:cNvPr id="5" name="Footer Placeholder 4"/>
          <p:cNvSpPr>
            <a:spLocks noGrp="1"/>
          </p:cNvSpPr>
          <p:nvPr>
            <p:ph type="ftr" sz="quarter" idx="11"/>
          </p:nvPr>
        </p:nvSpPr>
        <p:spPr/>
        <p:txBody>
          <a:bodyPr/>
          <a:lstStyle/>
          <a:p>
            <a:r>
              <a:rPr lang="en-US" dirty="0" smtClean="0"/>
              <a:t>Batch-12                      Department of CSE(AI &amp; ML)                       June 12, 2025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9" name="Rectangle 8"/>
          <p:cNvSpPr/>
          <p:nvPr/>
        </p:nvSpPr>
        <p:spPr>
          <a:xfrm>
            <a:off x="2384634" y="1800446"/>
            <a:ext cx="4374731" cy="1015663"/>
          </a:xfrm>
          <a:prstGeom prst="rect">
            <a:avLst/>
          </a:prstGeom>
        </p:spPr>
        <p:txBody>
          <a:bodyPr wrap="square">
            <a:spAutoFit/>
          </a:bodyPr>
          <a:lstStyle/>
          <a:p>
            <a:pPr algn="just"/>
            <a:r>
              <a:rPr lang="en-US" sz="6000" dirty="0">
                <a:latin typeface="Algerian" panose="04020705040A02060702" pitchFamily="82" charset="0"/>
              </a:rPr>
              <a:t>THANK YOU</a:t>
            </a:r>
            <a:endParaRPr lang="en-IN" sz="6000" dirty="0">
              <a:latin typeface="Algerian" panose="04020705040A02060702" pitchFamily="82" charset="0"/>
            </a:endParaRPr>
          </a:p>
        </p:txBody>
      </p:sp>
      <p:pic>
        <p:nvPicPr>
          <p:cNvPr id="10" name="Picture 9"/>
          <p:cNvPicPr>
            <a:picLocks noChangeAspect="1"/>
          </p:cNvPicPr>
          <p:nvPr/>
        </p:nvPicPr>
        <p:blipFill>
          <a:blip r:embed="rId2"/>
          <a:stretch>
            <a:fillRect/>
          </a:stretch>
        </p:blipFill>
        <p:spPr>
          <a:xfrm>
            <a:off x="0" y="0"/>
            <a:ext cx="420660" cy="603556"/>
          </a:xfrm>
          <a:prstGeom prst="rect">
            <a:avLst/>
          </a:prstGeom>
        </p:spPr>
      </p:pic>
    </p:spTree>
    <p:extLst>
      <p:ext uri="{BB962C8B-B14F-4D97-AF65-F5344CB8AC3E}">
        <p14:creationId xmlns:p14="http://schemas.microsoft.com/office/powerpoint/2010/main" val="1475048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93" name="Google Shape;93;p1" descr="C:\Users\aravind\Documents\founder.jpg"/>
          <p:cNvPicPr preferRelativeResize="0"/>
          <p:nvPr/>
        </p:nvPicPr>
        <p:blipFill rotWithShape="1">
          <a:blip r:embed="rId3">
            <a:alphaModFix/>
          </a:blip>
          <a:srcRect/>
          <a:stretch/>
        </p:blipFill>
        <p:spPr>
          <a:xfrm>
            <a:off x="8348662" y="0"/>
            <a:ext cx="795338" cy="990600"/>
          </a:xfrm>
          <a:prstGeom prst="rect">
            <a:avLst/>
          </a:prstGeom>
          <a:noFill/>
          <a:ln>
            <a:noFill/>
          </a:ln>
        </p:spPr>
      </p:pic>
      <p:sp>
        <p:nvSpPr>
          <p:cNvPr id="3" name="object 7">
            <a:extLst>
              <a:ext uri="{FF2B5EF4-FFF2-40B4-BE49-F238E27FC236}">
                <a16:creationId xmlns:a16="http://schemas.microsoft.com/office/drawing/2014/main" id="{660CB88C-2002-FF6D-0BEB-13CC14FF61BE}"/>
              </a:ext>
            </a:extLst>
          </p:cNvPr>
          <p:cNvSpPr txBox="1"/>
          <p:nvPr/>
        </p:nvSpPr>
        <p:spPr>
          <a:xfrm>
            <a:off x="3120415" y="6419492"/>
            <a:ext cx="3059344" cy="196849"/>
          </a:xfrm>
          <a:prstGeom prst="rect">
            <a:avLst/>
          </a:prstGeom>
        </p:spPr>
        <p:txBody>
          <a:bodyPr vert="horz" wrap="square" lIns="0" tIns="12065" rIns="0" bIns="0" rtlCol="0">
            <a:spAutoFit/>
          </a:bodyPr>
          <a:lstStyle/>
          <a:p>
            <a:pPr marL="12700">
              <a:lnSpc>
                <a:spcPct val="100000"/>
              </a:lnSpc>
              <a:spcBef>
                <a:spcPts val="95"/>
              </a:spcBef>
              <a:tabLst>
                <a:tab pos="1259205" algn="l"/>
              </a:tabLst>
            </a:pPr>
            <a:r>
              <a:rPr lang="en-US" sz="1200" spc="-20" dirty="0">
                <a:solidFill>
                  <a:srgbClr val="878787"/>
                </a:solidFill>
                <a:latin typeface="Calibri"/>
                <a:cs typeface="Calibri"/>
              </a:rPr>
              <a:t>Mini Project with Seminar</a:t>
            </a:r>
            <a:r>
              <a:rPr sz="1200" spc="-5" dirty="0">
                <a:solidFill>
                  <a:srgbClr val="878787"/>
                </a:solidFill>
                <a:latin typeface="Calibri"/>
                <a:cs typeface="Calibri"/>
              </a:rPr>
              <a:t>	</a:t>
            </a:r>
            <a:r>
              <a:rPr lang="en-US" sz="1200" spc="-5" dirty="0">
                <a:solidFill>
                  <a:srgbClr val="878787"/>
                </a:solidFill>
                <a:latin typeface="Calibri"/>
                <a:cs typeface="Calibri"/>
              </a:rPr>
              <a:t>22</a:t>
            </a:r>
            <a:r>
              <a:rPr sz="1200" spc="-5" dirty="0">
                <a:solidFill>
                  <a:srgbClr val="878787"/>
                </a:solidFill>
                <a:latin typeface="Calibri"/>
                <a:cs typeface="Calibri"/>
              </a:rPr>
              <a:t>WH1</a:t>
            </a:r>
            <a:r>
              <a:rPr lang="en-US" sz="1200" spc="-5" dirty="0">
                <a:solidFill>
                  <a:srgbClr val="878787"/>
                </a:solidFill>
                <a:latin typeface="Calibri"/>
                <a:cs typeface="Calibri"/>
              </a:rPr>
              <a:t>DBXXX</a:t>
            </a:r>
            <a:endParaRPr sz="1200" dirty="0">
              <a:latin typeface="Calibri"/>
              <a:cs typeface="Calibri"/>
            </a:endParaRPr>
          </a:p>
        </p:txBody>
      </p:sp>
      <p:sp>
        <p:nvSpPr>
          <p:cNvPr id="2" name="Title 1"/>
          <p:cNvSpPr>
            <a:spLocks noGrp="1"/>
          </p:cNvSpPr>
          <p:nvPr>
            <p:ph type="title"/>
          </p:nvPr>
        </p:nvSpPr>
        <p:spPr>
          <a:xfrm>
            <a:off x="596631" y="495300"/>
            <a:ext cx="6961909" cy="716756"/>
          </a:xfrm>
        </p:spPr>
        <p:txBody>
          <a:bodyPr>
            <a:noAutofit/>
          </a:bodyPr>
          <a:lstStyle/>
          <a:p>
            <a:pPr algn="ctr"/>
            <a:r>
              <a:rPr lang="en-US" sz="4800" dirty="0" smtClean="0">
                <a:latin typeface="Trebuchet MS" panose="020B0603020202020204" pitchFamily="34" charset="0"/>
              </a:rPr>
              <a:t>CONTENTS</a:t>
            </a:r>
            <a:endParaRPr lang="en-IN" sz="4800" dirty="0">
              <a:latin typeface="Trebuchet MS" panose="020B0603020202020204" pitchFamily="34" charset="0"/>
            </a:endParaRPr>
          </a:p>
        </p:txBody>
      </p:sp>
      <p:sp>
        <p:nvSpPr>
          <p:cNvPr id="4" name="Text Placeholder 3"/>
          <p:cNvSpPr>
            <a:spLocks noGrp="1"/>
          </p:cNvSpPr>
          <p:nvPr>
            <p:ph idx="1"/>
          </p:nvPr>
        </p:nvSpPr>
        <p:spPr>
          <a:xfrm>
            <a:off x="2696499" y="1620442"/>
            <a:ext cx="6447501" cy="2910580"/>
          </a:xfrm>
        </p:spPr>
        <p:txBody>
          <a:bodyPr>
            <a:normAutofit/>
          </a:bodyPr>
          <a:lstStyle/>
          <a:p>
            <a:pPr>
              <a:buFont typeface="Wingdings" panose="05000000000000000000" pitchFamily="2" charset="2"/>
              <a:buChar char="Ø"/>
            </a:pPr>
            <a:r>
              <a:rPr lang="en-US" sz="1800" dirty="0" smtClean="0">
                <a:solidFill>
                  <a:srgbClr val="0070C0"/>
                </a:solidFill>
              </a:rPr>
              <a:t>ABSTRACT</a:t>
            </a:r>
          </a:p>
          <a:p>
            <a:pPr>
              <a:buFont typeface="Wingdings" panose="05000000000000000000" pitchFamily="2" charset="2"/>
              <a:buChar char="Ø"/>
            </a:pPr>
            <a:r>
              <a:rPr lang="en-US" sz="1800" dirty="0" smtClean="0">
                <a:solidFill>
                  <a:srgbClr val="0070C0"/>
                </a:solidFill>
              </a:rPr>
              <a:t>INTRODUCTION</a:t>
            </a:r>
          </a:p>
          <a:p>
            <a:pPr>
              <a:buFont typeface="Wingdings" panose="05000000000000000000" pitchFamily="2" charset="2"/>
              <a:buChar char="Ø"/>
            </a:pPr>
            <a:r>
              <a:rPr lang="en-US" sz="1800" dirty="0" smtClean="0">
                <a:solidFill>
                  <a:srgbClr val="0070C0"/>
                </a:solidFill>
              </a:rPr>
              <a:t>LITERATURE REVIEW</a:t>
            </a:r>
          </a:p>
          <a:p>
            <a:pPr>
              <a:buFont typeface="Wingdings" panose="05000000000000000000" pitchFamily="2" charset="2"/>
              <a:buChar char="Ø"/>
            </a:pPr>
            <a:r>
              <a:rPr lang="en-US" sz="1800" dirty="0" smtClean="0">
                <a:solidFill>
                  <a:srgbClr val="0070C0"/>
                </a:solidFill>
              </a:rPr>
              <a:t>TECHNOLOGY STACKS</a:t>
            </a:r>
          </a:p>
          <a:p>
            <a:pPr>
              <a:buFont typeface="Wingdings" panose="05000000000000000000" pitchFamily="2" charset="2"/>
              <a:buChar char="Ø"/>
            </a:pPr>
            <a:r>
              <a:rPr lang="en-US" sz="1800" dirty="0" smtClean="0">
                <a:solidFill>
                  <a:srgbClr val="0070C0"/>
                </a:solidFill>
              </a:rPr>
              <a:t>OUTPUTS/IMAGES</a:t>
            </a:r>
          </a:p>
          <a:p>
            <a:pPr>
              <a:buFont typeface="Wingdings" panose="05000000000000000000" pitchFamily="2" charset="2"/>
              <a:buChar char="Ø"/>
            </a:pPr>
            <a:r>
              <a:rPr lang="en-US" sz="1800" dirty="0" smtClean="0">
                <a:solidFill>
                  <a:srgbClr val="0070C0"/>
                </a:solidFill>
              </a:rPr>
              <a:t>REFERENCES</a:t>
            </a:r>
          </a:p>
        </p:txBody>
      </p:sp>
      <p:sp>
        <p:nvSpPr>
          <p:cNvPr id="9" name="Footer Placeholder 8">
            <a:extLst>
              <a:ext uri="{FF2B5EF4-FFF2-40B4-BE49-F238E27FC236}">
                <a16:creationId xmlns:a16="http://schemas.microsoft.com/office/drawing/2014/main" id="{766EBB9E-7612-14E2-84DB-DB58C7F66133}"/>
              </a:ext>
            </a:extLst>
          </p:cNvPr>
          <p:cNvSpPr>
            <a:spLocks noGrp="1"/>
          </p:cNvSpPr>
          <p:nvPr>
            <p:ph type="ftr" sz="quarter" idx="11"/>
          </p:nvPr>
        </p:nvSpPr>
        <p:spPr>
          <a:xfrm>
            <a:off x="308345" y="4731488"/>
            <a:ext cx="7538483" cy="318977"/>
          </a:xfrm>
        </p:spPr>
        <p:txBody>
          <a:bodyPr/>
          <a:lstStyle/>
          <a:p>
            <a:r>
              <a:rPr lang="en-US" sz="1000" b="1" dirty="0" smtClean="0">
                <a:latin typeface="Times New Roman" panose="02020603050405020304" pitchFamily="18" charset="0"/>
                <a:cs typeface="Times New Roman" panose="02020603050405020304" pitchFamily="18" charset="0"/>
              </a:rPr>
              <a:t>Batch-12                                                                           </a:t>
            </a:r>
            <a:r>
              <a:rPr lang="en-US" sz="1000" b="1" dirty="0" smtClean="0">
                <a:latin typeface="Times New Roman" panose="02020603050405020304" pitchFamily="18" charset="0"/>
                <a:cs typeface="Times New Roman" panose="02020603050405020304" pitchFamily="18" charset="0"/>
              </a:rPr>
              <a:t>Department of CSE(AI &amp; ML)                                                                  June 12, 2025             </a:t>
            </a:r>
            <a:endParaRPr lang="en-US" sz="1000" b="1" dirty="0">
              <a:latin typeface="Times New Roman" panose="02020603050405020304" pitchFamily="18" charset="0"/>
              <a:cs typeface="Times New Roman" panose="02020603050405020304" pitchFamily="18" charset="0"/>
            </a:endParaRPr>
          </a:p>
        </p:txBody>
      </p:sp>
      <p:sp>
        <p:nvSpPr>
          <p:cNvPr id="10" name="Slide Number Placeholder 9">
            <a:extLst>
              <a:ext uri="{FF2B5EF4-FFF2-40B4-BE49-F238E27FC236}">
                <a16:creationId xmlns:a16="http://schemas.microsoft.com/office/drawing/2014/main" id="{1B3EA771-24DE-8921-AD35-EC717BCF6A7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8" y="0"/>
            <a:ext cx="441891" cy="639579"/>
          </a:xfrm>
          <a:prstGeom prst="rect">
            <a:avLst/>
          </a:prstGeom>
        </p:spPr>
      </p:pic>
    </p:spTree>
    <p:extLst>
      <p:ext uri="{BB962C8B-B14F-4D97-AF65-F5344CB8AC3E}">
        <p14:creationId xmlns:p14="http://schemas.microsoft.com/office/powerpoint/2010/main" val="6760118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latin typeface="Bahnschrift" panose="020B0502040204020203" pitchFamily="34" charset="0"/>
              </a:rPr>
              <a:t>ABSTRACT</a:t>
            </a:r>
            <a:endParaRPr lang="en-IN" sz="4800" dirty="0">
              <a:latin typeface="Bahnschrift" panose="020B0502040204020203" pitchFamily="34" charset="0"/>
            </a:endParaRPr>
          </a:p>
        </p:txBody>
      </p:sp>
      <p:sp>
        <p:nvSpPr>
          <p:cNvPr id="3" name="Text Placeholder 2"/>
          <p:cNvSpPr>
            <a:spLocks noGrp="1"/>
          </p:cNvSpPr>
          <p:nvPr>
            <p:ph idx="1"/>
          </p:nvPr>
        </p:nvSpPr>
        <p:spPr>
          <a:xfrm>
            <a:off x="628650" y="1326689"/>
            <a:ext cx="7886700" cy="3263504"/>
          </a:xfrm>
        </p:spPr>
        <p:txBody>
          <a:bodyPr>
            <a:normAutofit fontScale="92500" lnSpcReduction="20000"/>
          </a:bodyPr>
          <a:lstStyle/>
          <a:p>
            <a:pPr algn="just"/>
            <a:r>
              <a:rPr lang="en-US" dirty="0">
                <a:latin typeface="Calisto MT" panose="02040603050505030304" pitchFamily="18" charset="0"/>
              </a:rPr>
              <a:t>This digital recreation of the classic Pong arcade game demonstrates core programming concepts through interactive gameplay. Built with Python and Pygame, the implementation features player-controlled paddles, ball physics, and score tracking. The system utilizes real-time collision detection between moving objects and screen boundaries, with keyboard input handling for responsive controls. A simple AI opponent follows basic ball-tracking logic.</a:t>
            </a:r>
          </a:p>
          <a:p>
            <a:pPr algn="just"/>
            <a:r>
              <a:rPr lang="en-US" dirty="0">
                <a:latin typeface="Calisto MT" panose="02040603050505030304" pitchFamily="18" charset="0"/>
              </a:rPr>
              <a:t>The game employs object-oriented design principles, maintaining consistent performance through frame-rate independent calculations. Vector-based movement creates realistic ball trajectories that change upon paddle contact. This project serves as an accessible introduction to game development, showcasing fundamental techniques while preserving the original game's simplicity. Clean code architecture allows for easy modification and extension.</a:t>
            </a:r>
          </a:p>
        </p:txBody>
      </p:sp>
      <p:sp>
        <p:nvSpPr>
          <p:cNvPr id="4" name="Date Placeholder 3"/>
          <p:cNvSpPr>
            <a:spLocks noGrp="1"/>
          </p:cNvSpPr>
          <p:nvPr>
            <p:ph type="dt" sz="half" idx="10"/>
          </p:nvPr>
        </p:nvSpPr>
        <p:spPr/>
        <p:txBody>
          <a:bodyPr/>
          <a:lstStyle/>
          <a:p>
            <a:fld id="{A1C62DEF-A614-4CDF-896D-B6F00C7128EF}" type="datetime1">
              <a:rPr lang="en-US" smtClean="0"/>
              <a:t>6/11/2025</a:t>
            </a:fld>
            <a:endParaRPr lang="en-US"/>
          </a:p>
        </p:txBody>
      </p:sp>
      <p:sp>
        <p:nvSpPr>
          <p:cNvPr id="5" name="Footer Placeholder 4"/>
          <p:cNvSpPr>
            <a:spLocks noGrp="1"/>
          </p:cNvSpPr>
          <p:nvPr>
            <p:ph type="ftr" sz="quarter" idx="11"/>
          </p:nvPr>
        </p:nvSpPr>
        <p:spPr/>
        <p:txBody>
          <a:bodyPr/>
          <a:lstStyle/>
          <a:p>
            <a:r>
              <a:rPr lang="en-US" dirty="0" smtClean="0"/>
              <a:t>Batch-12               </a:t>
            </a:r>
            <a:r>
              <a:rPr lang="en-US" dirty="0" smtClean="0"/>
              <a:t>Department of CSE(AI &amp; ML)                       June 12, 2025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7" name="Picture 6"/>
          <p:cNvPicPr>
            <a:picLocks noChangeAspect="1"/>
          </p:cNvPicPr>
          <p:nvPr/>
        </p:nvPicPr>
        <p:blipFill>
          <a:blip r:embed="rId2"/>
          <a:stretch>
            <a:fillRect/>
          </a:stretch>
        </p:blipFill>
        <p:spPr>
          <a:xfrm>
            <a:off x="0" y="0"/>
            <a:ext cx="375684" cy="540985"/>
          </a:xfrm>
          <a:prstGeom prst="rect">
            <a:avLst/>
          </a:prstGeom>
        </p:spPr>
      </p:pic>
    </p:spTree>
    <p:extLst>
      <p:ext uri="{BB962C8B-B14F-4D97-AF65-F5344CB8AC3E}">
        <p14:creationId xmlns:p14="http://schemas.microsoft.com/office/powerpoint/2010/main" val="12367504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999" y="372141"/>
            <a:ext cx="6447501" cy="990600"/>
          </a:xfrm>
        </p:spPr>
        <p:txBody>
          <a:bodyPr>
            <a:normAutofit/>
          </a:bodyPr>
          <a:lstStyle/>
          <a:p>
            <a:r>
              <a:rPr lang="en-US" sz="4000" dirty="0" smtClean="0">
                <a:latin typeface="Bahnschrift" panose="020B0502040204020203" pitchFamily="34" charset="0"/>
              </a:rPr>
              <a:t>INTRODUCTION</a:t>
            </a:r>
            <a:endParaRPr lang="en-IN" sz="4000" dirty="0">
              <a:latin typeface="Bahnschrift" panose="020B0502040204020203" pitchFamily="34" charset="0"/>
            </a:endParaRPr>
          </a:p>
        </p:txBody>
      </p:sp>
      <p:sp>
        <p:nvSpPr>
          <p:cNvPr id="3" name="Content Placeholder 2"/>
          <p:cNvSpPr>
            <a:spLocks noGrp="1"/>
          </p:cNvSpPr>
          <p:nvPr>
            <p:ph idx="1"/>
          </p:nvPr>
        </p:nvSpPr>
        <p:spPr>
          <a:xfrm>
            <a:off x="628650" y="1287289"/>
            <a:ext cx="6998438" cy="2910580"/>
          </a:xfrm>
        </p:spPr>
        <p:txBody>
          <a:bodyPr>
            <a:normAutofit fontScale="92500" lnSpcReduction="10000"/>
          </a:bodyPr>
          <a:lstStyle/>
          <a:p>
            <a:pPr marL="0" indent="0" algn="just">
              <a:buNone/>
            </a:pPr>
            <a:r>
              <a:rPr lang="en-US" dirty="0" smtClean="0">
                <a:latin typeface="Calisto MT" panose="02040603050505030304" pitchFamily="18" charset="0"/>
              </a:rPr>
              <a:t>Pong is one of the earliest and most iconic arcade video games, originally developed and released by Atari in 1972. It simulates a simple game of table tennis, where two players control paddles on either side of the screen, using them to hit a ball back and forth. The main objective is to prevent the ball from passing your paddle while trying to score points by getting it past your opponent’s. Despite its minimal graphics and straightforward gameplay, Pong played a groundbreaking role in the history of video games, marking the beginning of the commercial gaming industry. In this project, we have recreated the classic Pong using Python and the Pygame library, adding vibrant visuals and smooth interactions while preserving the charm of the original</a:t>
            </a:r>
            <a:endParaRPr lang="en-IN" dirty="0">
              <a:latin typeface="Calisto MT" panose="02040603050505030304" pitchFamily="18" charset="0"/>
            </a:endParaRPr>
          </a:p>
        </p:txBody>
      </p:sp>
      <p:sp>
        <p:nvSpPr>
          <p:cNvPr id="4" name="Date Placeholder 3"/>
          <p:cNvSpPr>
            <a:spLocks noGrp="1"/>
          </p:cNvSpPr>
          <p:nvPr>
            <p:ph type="dt" sz="half" idx="10"/>
          </p:nvPr>
        </p:nvSpPr>
        <p:spPr/>
        <p:txBody>
          <a:bodyPr/>
          <a:lstStyle/>
          <a:p>
            <a:fld id="{A1C62DEF-A614-4CDF-896D-B6F00C7128EF}" type="datetime1">
              <a:rPr lang="en-US" smtClean="0"/>
              <a:t>6/11/2025</a:t>
            </a:fld>
            <a:endParaRPr lang="en-US"/>
          </a:p>
        </p:txBody>
      </p:sp>
      <p:sp>
        <p:nvSpPr>
          <p:cNvPr id="5" name="Footer Placeholder 4"/>
          <p:cNvSpPr>
            <a:spLocks noGrp="1"/>
          </p:cNvSpPr>
          <p:nvPr>
            <p:ph type="ftr" sz="quarter" idx="11"/>
          </p:nvPr>
        </p:nvSpPr>
        <p:spPr/>
        <p:txBody>
          <a:bodyPr/>
          <a:lstStyle/>
          <a:p>
            <a:r>
              <a:rPr lang="en-US" dirty="0" smtClean="0"/>
              <a:t>Batch-12                      </a:t>
            </a:r>
            <a:r>
              <a:rPr lang="en-US" dirty="0" smtClean="0"/>
              <a:t>Department of CSE(AI &amp; ML)                       June 12, 2025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7" name="Picture 6"/>
          <p:cNvPicPr>
            <a:picLocks noChangeAspect="1"/>
          </p:cNvPicPr>
          <p:nvPr/>
        </p:nvPicPr>
        <p:blipFill>
          <a:blip r:embed="rId2"/>
          <a:stretch>
            <a:fillRect/>
          </a:stretch>
        </p:blipFill>
        <p:spPr>
          <a:xfrm>
            <a:off x="0" y="0"/>
            <a:ext cx="446656" cy="643184"/>
          </a:xfrm>
          <a:prstGeom prst="rect">
            <a:avLst/>
          </a:prstGeom>
        </p:spPr>
      </p:pic>
    </p:spTree>
    <p:extLst>
      <p:ext uri="{BB962C8B-B14F-4D97-AF65-F5344CB8AC3E}">
        <p14:creationId xmlns:p14="http://schemas.microsoft.com/office/powerpoint/2010/main" val="1848374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5643"/>
            <a:ext cx="7886700" cy="994172"/>
          </a:xfrm>
        </p:spPr>
        <p:txBody>
          <a:bodyPr/>
          <a:lstStyle/>
          <a:p>
            <a:r>
              <a:rPr lang="en-US" dirty="0" smtClean="0">
                <a:latin typeface="Bahnschrift" panose="020B0502040204020203" pitchFamily="34" charset="0"/>
              </a:rPr>
              <a:t>LITERATURE REVIEW</a:t>
            </a:r>
            <a:endParaRPr lang="en-IN" dirty="0">
              <a:latin typeface="Bahnschrift" panose="020B0502040204020203" pitchFamily="34" charset="0"/>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187028003"/>
              </p:ext>
            </p:extLst>
          </p:nvPr>
        </p:nvGraphicFramePr>
        <p:xfrm>
          <a:off x="628650" y="773342"/>
          <a:ext cx="7886700" cy="3916680"/>
        </p:xfrm>
        <a:graphic>
          <a:graphicData uri="http://schemas.openxmlformats.org/drawingml/2006/table">
            <a:tbl>
              <a:tblPr firstRow="1" bandRow="1">
                <a:tableStyleId>{5C22544A-7EE6-4342-B048-85BDC9FD1C3A}</a:tableStyleId>
              </a:tblPr>
              <a:tblGrid>
                <a:gridCol w="1971675">
                  <a:extLst>
                    <a:ext uri="{9D8B030D-6E8A-4147-A177-3AD203B41FA5}">
                      <a16:colId xmlns:a16="http://schemas.microsoft.com/office/drawing/2014/main" val="1463552594"/>
                    </a:ext>
                  </a:extLst>
                </a:gridCol>
                <a:gridCol w="1971675">
                  <a:extLst>
                    <a:ext uri="{9D8B030D-6E8A-4147-A177-3AD203B41FA5}">
                      <a16:colId xmlns:a16="http://schemas.microsoft.com/office/drawing/2014/main" val="1578609780"/>
                    </a:ext>
                  </a:extLst>
                </a:gridCol>
                <a:gridCol w="1971675">
                  <a:extLst>
                    <a:ext uri="{9D8B030D-6E8A-4147-A177-3AD203B41FA5}">
                      <a16:colId xmlns:a16="http://schemas.microsoft.com/office/drawing/2014/main" val="1207190335"/>
                    </a:ext>
                  </a:extLst>
                </a:gridCol>
                <a:gridCol w="1971675">
                  <a:extLst>
                    <a:ext uri="{9D8B030D-6E8A-4147-A177-3AD203B41FA5}">
                      <a16:colId xmlns:a16="http://schemas.microsoft.com/office/drawing/2014/main" val="167535996"/>
                    </a:ext>
                  </a:extLst>
                </a:gridCol>
              </a:tblGrid>
              <a:tr h="687572">
                <a:tc>
                  <a:txBody>
                    <a:bodyPr/>
                    <a:lstStyle/>
                    <a:p>
                      <a:r>
                        <a:rPr lang="en-IN" sz="2000" dirty="0" smtClean="0"/>
                        <a:t>Author</a:t>
                      </a:r>
                      <a:endParaRPr lang="en-IN" sz="2000" dirty="0"/>
                    </a:p>
                  </a:txBody>
                  <a:tcPr/>
                </a:tc>
                <a:tc>
                  <a:txBody>
                    <a:bodyPr/>
                    <a:lstStyle/>
                    <a:p>
                      <a:r>
                        <a:rPr lang="en-US" sz="2000" dirty="0" smtClean="0"/>
                        <a:t>Title/Source</a:t>
                      </a:r>
                      <a:endParaRPr lang="en-IN" sz="2000" dirty="0"/>
                    </a:p>
                  </a:txBody>
                  <a:tcPr/>
                </a:tc>
                <a:tc>
                  <a:txBody>
                    <a:bodyPr/>
                    <a:lstStyle/>
                    <a:p>
                      <a:r>
                        <a:rPr lang="en-US" sz="2000" dirty="0" smtClean="0"/>
                        <a:t>Year</a:t>
                      </a:r>
                      <a:endParaRPr lang="en-IN" sz="2000" dirty="0"/>
                    </a:p>
                  </a:txBody>
                  <a:tcPr/>
                </a:tc>
                <a:tc>
                  <a:txBody>
                    <a:bodyPr/>
                    <a:lstStyle/>
                    <a:p>
                      <a:r>
                        <a:rPr lang="en-US" sz="2000" dirty="0" smtClean="0"/>
                        <a:t>Key contributions</a:t>
                      </a:r>
                      <a:endParaRPr lang="en-IN" sz="2000" dirty="0"/>
                    </a:p>
                  </a:txBody>
                  <a:tcPr/>
                </a:tc>
                <a:extLst>
                  <a:ext uri="{0D108BD9-81ED-4DB2-BD59-A6C34878D82A}">
                    <a16:rowId xmlns:a16="http://schemas.microsoft.com/office/drawing/2014/main" val="48523652"/>
                  </a:ext>
                </a:extLst>
              </a:tr>
              <a:tr h="687572">
                <a:tc>
                  <a:txBody>
                    <a:bodyPr/>
                    <a:lstStyle/>
                    <a:p>
                      <a:r>
                        <a:rPr lang="en-IN" dirty="0" smtClean="0"/>
                        <a:t>Bushnell, N. &amp; Alcorn, A.	</a:t>
                      </a:r>
                      <a:endParaRPr lang="en-IN" dirty="0"/>
                    </a:p>
                  </a:txBody>
                  <a:tcPr/>
                </a:tc>
                <a:tc>
                  <a:txBody>
                    <a:bodyPr/>
                    <a:lstStyle/>
                    <a:p>
                      <a:r>
                        <a:rPr lang="en-US" dirty="0" smtClean="0"/>
                        <a:t>The First Commercial Video Game (Atari)</a:t>
                      </a:r>
                      <a:endParaRPr lang="en-IN" dirty="0"/>
                    </a:p>
                  </a:txBody>
                  <a:tcPr/>
                </a:tc>
                <a:tc>
                  <a:txBody>
                    <a:bodyPr/>
                    <a:lstStyle/>
                    <a:p>
                      <a:r>
                        <a:rPr lang="en-US" dirty="0" smtClean="0"/>
                        <a:t>1972</a:t>
                      </a:r>
                    </a:p>
                  </a:txBody>
                  <a:tcPr/>
                </a:tc>
                <a:tc>
                  <a:txBody>
                    <a:bodyPr/>
                    <a:lstStyle/>
                    <a:p>
                      <a:r>
                        <a:rPr lang="en-US" sz="1100" dirty="0" smtClean="0"/>
                        <a:t>Designed and released Pong, the first commercially successful arcade game; laid foundation for the gaming industry.</a:t>
                      </a:r>
                      <a:endParaRPr lang="en-IN" sz="1100" dirty="0"/>
                    </a:p>
                  </a:txBody>
                  <a:tcPr/>
                </a:tc>
                <a:extLst>
                  <a:ext uri="{0D108BD9-81ED-4DB2-BD59-A6C34878D82A}">
                    <a16:rowId xmlns:a16="http://schemas.microsoft.com/office/drawing/2014/main" val="2697533543"/>
                  </a:ext>
                </a:extLst>
              </a:tr>
              <a:tr h="687572">
                <a:tc>
                  <a:txBody>
                    <a:bodyPr/>
                    <a:lstStyle/>
                    <a:p>
                      <a:r>
                        <a:rPr lang="en-IN" dirty="0" smtClean="0"/>
                        <a:t>Donovan, T.</a:t>
                      </a:r>
                      <a:endParaRPr lang="en-IN" dirty="0"/>
                    </a:p>
                  </a:txBody>
                  <a:tcPr/>
                </a:tc>
                <a:tc>
                  <a:txBody>
                    <a:bodyPr/>
                    <a:lstStyle/>
                    <a:p>
                      <a:r>
                        <a:rPr lang="en-US" dirty="0" smtClean="0"/>
                        <a:t>The History of Video Games</a:t>
                      </a:r>
                      <a:endParaRPr lang="en-IN" dirty="0"/>
                    </a:p>
                  </a:txBody>
                  <a:tcPr/>
                </a:tc>
                <a:tc>
                  <a:txBody>
                    <a:bodyPr/>
                    <a:lstStyle/>
                    <a:p>
                      <a:r>
                        <a:rPr lang="en-US" dirty="0" smtClean="0"/>
                        <a:t>2010</a:t>
                      </a:r>
                      <a:endParaRPr lang="en-IN" dirty="0"/>
                    </a:p>
                  </a:txBody>
                  <a:tcPr/>
                </a:tc>
                <a:tc>
                  <a:txBody>
                    <a:bodyPr/>
                    <a:lstStyle/>
                    <a:p>
                      <a:r>
                        <a:rPr lang="en-US" sz="1100" dirty="0" smtClean="0"/>
                        <a:t>Documented the evolution of video games; highlighted Pong as a turning point in interactive entertainment.</a:t>
                      </a:r>
                      <a:endParaRPr lang="en-IN" sz="1100" dirty="0"/>
                    </a:p>
                  </a:txBody>
                  <a:tcPr/>
                </a:tc>
                <a:extLst>
                  <a:ext uri="{0D108BD9-81ED-4DB2-BD59-A6C34878D82A}">
                    <a16:rowId xmlns:a16="http://schemas.microsoft.com/office/drawing/2014/main" val="617056101"/>
                  </a:ext>
                </a:extLst>
              </a:tr>
              <a:tr h="687572">
                <a:tc>
                  <a:txBody>
                    <a:bodyPr/>
                    <a:lstStyle/>
                    <a:p>
                      <a:r>
                        <a:rPr lang="en-IN" dirty="0" smtClean="0"/>
                        <a:t>Kent, S. L.</a:t>
                      </a:r>
                      <a:endParaRPr lang="en-IN" dirty="0"/>
                    </a:p>
                  </a:txBody>
                  <a:tcPr/>
                </a:tc>
                <a:tc>
                  <a:txBody>
                    <a:bodyPr/>
                    <a:lstStyle/>
                    <a:p>
                      <a:r>
                        <a:rPr lang="en-US" dirty="0" smtClean="0"/>
                        <a:t>The Ultimate History of Video Games</a:t>
                      </a:r>
                      <a:endParaRPr lang="en-IN" dirty="0"/>
                    </a:p>
                  </a:txBody>
                  <a:tcPr/>
                </a:tc>
                <a:tc>
                  <a:txBody>
                    <a:bodyPr/>
                    <a:lstStyle/>
                    <a:p>
                      <a:r>
                        <a:rPr lang="en-US" dirty="0" smtClean="0"/>
                        <a:t>2001</a:t>
                      </a:r>
                      <a:endParaRPr lang="en-IN" dirty="0"/>
                    </a:p>
                  </a:txBody>
                  <a:tcPr/>
                </a:tc>
                <a:tc>
                  <a:txBody>
                    <a:bodyPr/>
                    <a:lstStyle/>
                    <a:p>
                      <a:r>
                        <a:rPr lang="en-US" sz="1100" dirty="0" smtClean="0"/>
                        <a:t>Explored the creation of Pong and its cultural impact; credited for pioneering the arcade industry.</a:t>
                      </a:r>
                      <a:endParaRPr lang="en-IN" sz="1100" dirty="0"/>
                    </a:p>
                  </a:txBody>
                  <a:tcPr/>
                </a:tc>
                <a:extLst>
                  <a:ext uri="{0D108BD9-81ED-4DB2-BD59-A6C34878D82A}">
                    <a16:rowId xmlns:a16="http://schemas.microsoft.com/office/drawing/2014/main" val="2406692661"/>
                  </a:ext>
                </a:extLst>
              </a:tr>
              <a:tr h="687572">
                <a:tc>
                  <a:txBody>
                    <a:bodyPr/>
                    <a:lstStyle/>
                    <a:p>
                      <a:r>
                        <a:rPr lang="en-IN" dirty="0" smtClean="0"/>
                        <a:t>Williams, D.</a:t>
                      </a:r>
                      <a:endParaRPr lang="en-IN" dirty="0"/>
                    </a:p>
                  </a:txBody>
                  <a:tcPr/>
                </a:tc>
                <a:tc>
                  <a:txBody>
                    <a:bodyPr/>
                    <a:lstStyle/>
                    <a:p>
                      <a:r>
                        <a:rPr lang="en-IN" dirty="0" smtClean="0"/>
                        <a:t>The Legacy of Pong</a:t>
                      </a:r>
                      <a:endParaRPr lang="en-IN" dirty="0"/>
                    </a:p>
                  </a:txBody>
                  <a:tcPr/>
                </a:tc>
                <a:tc>
                  <a:txBody>
                    <a:bodyPr/>
                    <a:lstStyle/>
                    <a:p>
                      <a:r>
                        <a:rPr lang="en-US" dirty="0" smtClean="0"/>
                        <a:t>2006</a:t>
                      </a:r>
                      <a:endParaRPr lang="en-IN" dirty="0"/>
                    </a:p>
                  </a:txBody>
                  <a:tcPr/>
                </a:tc>
                <a:tc>
                  <a:txBody>
                    <a:bodyPr/>
                    <a:lstStyle/>
                    <a:p>
                      <a:r>
                        <a:rPr lang="en-US" sz="1100" dirty="0" smtClean="0"/>
                        <a:t>Analyzed Pong’s technical design and minimalistic mechanics that influenced game design principles.</a:t>
                      </a:r>
                      <a:endParaRPr lang="en-IN" sz="1100" dirty="0"/>
                    </a:p>
                  </a:txBody>
                  <a:tcPr/>
                </a:tc>
                <a:extLst>
                  <a:ext uri="{0D108BD9-81ED-4DB2-BD59-A6C34878D82A}">
                    <a16:rowId xmlns:a16="http://schemas.microsoft.com/office/drawing/2014/main" val="323652154"/>
                  </a:ext>
                </a:extLst>
              </a:tr>
            </a:tbl>
          </a:graphicData>
        </a:graphic>
      </p:graphicFrame>
      <p:sp>
        <p:nvSpPr>
          <p:cNvPr id="4" name="Date Placeholder 3"/>
          <p:cNvSpPr>
            <a:spLocks noGrp="1"/>
          </p:cNvSpPr>
          <p:nvPr>
            <p:ph type="dt" sz="half" idx="10"/>
          </p:nvPr>
        </p:nvSpPr>
        <p:spPr/>
        <p:txBody>
          <a:bodyPr/>
          <a:lstStyle/>
          <a:p>
            <a:fld id="{A1C62DEF-A614-4CDF-896D-B6F00C7128EF}" type="datetime1">
              <a:rPr lang="en-US" smtClean="0"/>
              <a:t>6/11/2025</a:t>
            </a:fld>
            <a:endParaRPr lang="en-US"/>
          </a:p>
        </p:txBody>
      </p:sp>
      <p:sp>
        <p:nvSpPr>
          <p:cNvPr id="5" name="Footer Placeholder 4"/>
          <p:cNvSpPr>
            <a:spLocks noGrp="1"/>
          </p:cNvSpPr>
          <p:nvPr>
            <p:ph type="ftr" sz="quarter" idx="11"/>
          </p:nvPr>
        </p:nvSpPr>
        <p:spPr/>
        <p:txBody>
          <a:bodyPr/>
          <a:lstStyle/>
          <a:p>
            <a:r>
              <a:rPr lang="en-US" dirty="0" smtClean="0"/>
              <a:t>Batch-12                     Department of CSE(AI &amp; ML)                       June 12, 2025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7" name="Picture 6"/>
          <p:cNvPicPr>
            <a:picLocks noChangeAspect="1"/>
          </p:cNvPicPr>
          <p:nvPr/>
        </p:nvPicPr>
        <p:blipFill>
          <a:blip r:embed="rId2"/>
          <a:stretch>
            <a:fillRect/>
          </a:stretch>
        </p:blipFill>
        <p:spPr>
          <a:xfrm>
            <a:off x="0" y="0"/>
            <a:ext cx="406821" cy="590726"/>
          </a:xfrm>
          <a:prstGeom prst="rect">
            <a:avLst/>
          </a:prstGeom>
        </p:spPr>
      </p:pic>
    </p:spTree>
    <p:extLst>
      <p:ext uri="{BB962C8B-B14F-4D97-AF65-F5344CB8AC3E}">
        <p14:creationId xmlns:p14="http://schemas.microsoft.com/office/powerpoint/2010/main" val="11804542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Bahnschrift" panose="020B0502040204020203" pitchFamily="34" charset="0"/>
              </a:rPr>
              <a:t>TECHNOLOGY STACKS</a:t>
            </a:r>
            <a:endParaRPr lang="en-IN" sz="4000" dirty="0">
              <a:latin typeface="Bahnschrift" panose="020B0502040204020203" pitchFamily="34" charset="0"/>
            </a:endParaRPr>
          </a:p>
        </p:txBody>
      </p:sp>
      <p:sp>
        <p:nvSpPr>
          <p:cNvPr id="3" name="Content Placeholder 2"/>
          <p:cNvSpPr>
            <a:spLocks noGrp="1"/>
          </p:cNvSpPr>
          <p:nvPr>
            <p:ph idx="1"/>
          </p:nvPr>
        </p:nvSpPr>
        <p:spPr>
          <a:xfrm>
            <a:off x="628650" y="1369219"/>
            <a:ext cx="7886700" cy="3263504"/>
          </a:xfrm>
        </p:spPr>
        <p:txBody>
          <a:bodyPr>
            <a:normAutofit/>
          </a:bodyPr>
          <a:lstStyle/>
          <a:p>
            <a:pPr algn="just"/>
            <a:r>
              <a:rPr lang="en-IN" sz="1800" dirty="0">
                <a:latin typeface="Calisto MT" panose="02040603050505030304" pitchFamily="18" charset="0"/>
              </a:rPr>
              <a:t>Programming Language: </a:t>
            </a:r>
            <a:r>
              <a:rPr lang="en-IN" sz="1800" dirty="0" smtClean="0">
                <a:latin typeface="Calisto MT" panose="02040603050505030304" pitchFamily="18" charset="0"/>
              </a:rPr>
              <a:t>Python</a:t>
            </a:r>
          </a:p>
          <a:p>
            <a:pPr algn="just"/>
            <a:r>
              <a:rPr lang="en-IN" sz="1800" dirty="0" smtClean="0">
                <a:latin typeface="Calisto MT" panose="02040603050505030304" pitchFamily="18" charset="0"/>
              </a:rPr>
              <a:t>Game </a:t>
            </a:r>
            <a:r>
              <a:rPr lang="en-IN" sz="1800" dirty="0">
                <a:latin typeface="Calisto MT" panose="02040603050505030304" pitchFamily="18" charset="0"/>
              </a:rPr>
              <a:t>Library: </a:t>
            </a:r>
            <a:r>
              <a:rPr lang="en-IN" sz="1800" dirty="0" smtClean="0">
                <a:latin typeface="Calisto MT" panose="02040603050505030304" pitchFamily="18" charset="0"/>
              </a:rPr>
              <a:t>Pygame</a:t>
            </a:r>
          </a:p>
          <a:p>
            <a:pPr algn="just"/>
            <a:r>
              <a:rPr lang="en-IN" sz="1800" dirty="0" smtClean="0">
                <a:latin typeface="Calisto MT" panose="02040603050505030304" pitchFamily="18" charset="0"/>
              </a:rPr>
              <a:t>IDE</a:t>
            </a:r>
            <a:r>
              <a:rPr lang="en-IN" sz="1800" dirty="0">
                <a:latin typeface="Calisto MT" panose="02040603050505030304" pitchFamily="18" charset="0"/>
              </a:rPr>
              <a:t>: VS Code / </a:t>
            </a:r>
            <a:r>
              <a:rPr lang="en-IN" sz="1800" dirty="0" smtClean="0">
                <a:latin typeface="Calisto MT" panose="02040603050505030304" pitchFamily="18" charset="0"/>
              </a:rPr>
              <a:t>PyCharm</a:t>
            </a:r>
          </a:p>
          <a:p>
            <a:pPr algn="just"/>
            <a:r>
              <a:rPr lang="en-IN" sz="1800" dirty="0" smtClean="0">
                <a:latin typeface="Calisto MT" panose="02040603050505030304" pitchFamily="18" charset="0"/>
              </a:rPr>
              <a:t>OS</a:t>
            </a:r>
            <a:r>
              <a:rPr lang="en-IN" sz="1800" dirty="0">
                <a:latin typeface="Calisto MT" panose="02040603050505030304" pitchFamily="18" charset="0"/>
              </a:rPr>
              <a:t>: </a:t>
            </a:r>
            <a:r>
              <a:rPr lang="en-IN" sz="1800" dirty="0" smtClean="0">
                <a:latin typeface="Calisto MT" panose="02040603050505030304" pitchFamily="18" charset="0"/>
              </a:rPr>
              <a:t>Windows/Linux/</a:t>
            </a:r>
            <a:r>
              <a:rPr lang="en-IN" sz="1800" dirty="0">
                <a:latin typeface="Calisto MT" panose="02040603050505030304" pitchFamily="18" charset="0"/>
              </a:rPr>
              <a:t>M</a:t>
            </a:r>
            <a:r>
              <a:rPr lang="en-IN" sz="1800" dirty="0" smtClean="0">
                <a:latin typeface="Calisto MT" panose="02040603050505030304" pitchFamily="18" charset="0"/>
              </a:rPr>
              <a:t>acOS</a:t>
            </a:r>
            <a:endParaRPr lang="en-IN" sz="1800" dirty="0" smtClean="0">
              <a:latin typeface="Calisto MT" panose="02040603050505030304" pitchFamily="18" charset="0"/>
            </a:endParaRPr>
          </a:p>
          <a:p>
            <a:pPr algn="just"/>
            <a:r>
              <a:rPr lang="en-IN" sz="1800" dirty="0" smtClean="0">
                <a:latin typeface="Calisto MT" panose="02040603050505030304" pitchFamily="18" charset="0"/>
              </a:rPr>
              <a:t>Optional</a:t>
            </a:r>
            <a:r>
              <a:rPr lang="en-IN" sz="1800" dirty="0">
                <a:latin typeface="Calisto MT" panose="02040603050505030304" pitchFamily="18" charset="0"/>
              </a:rPr>
              <a:t>: Git for version control</a:t>
            </a:r>
          </a:p>
        </p:txBody>
      </p:sp>
      <p:sp>
        <p:nvSpPr>
          <p:cNvPr id="4" name="Date Placeholder 3"/>
          <p:cNvSpPr>
            <a:spLocks noGrp="1"/>
          </p:cNvSpPr>
          <p:nvPr>
            <p:ph type="dt" sz="half" idx="10"/>
          </p:nvPr>
        </p:nvSpPr>
        <p:spPr/>
        <p:txBody>
          <a:bodyPr/>
          <a:lstStyle/>
          <a:p>
            <a:fld id="{A1C62DEF-A614-4CDF-896D-B6F00C7128EF}" type="datetime1">
              <a:rPr lang="en-US" smtClean="0"/>
              <a:t>6/11/2025</a:t>
            </a:fld>
            <a:endParaRPr lang="en-US"/>
          </a:p>
        </p:txBody>
      </p:sp>
      <p:sp>
        <p:nvSpPr>
          <p:cNvPr id="5" name="Footer Placeholder 4"/>
          <p:cNvSpPr>
            <a:spLocks noGrp="1"/>
          </p:cNvSpPr>
          <p:nvPr>
            <p:ph type="ftr" sz="quarter" idx="11"/>
          </p:nvPr>
        </p:nvSpPr>
        <p:spPr/>
        <p:txBody>
          <a:bodyPr/>
          <a:lstStyle/>
          <a:p>
            <a:r>
              <a:rPr lang="en-US" dirty="0" smtClean="0"/>
              <a:t>Batch-12                      </a:t>
            </a:r>
            <a:r>
              <a:rPr lang="en-US" dirty="0" smtClean="0"/>
              <a:t>Department of CSE(AI &amp; ML)                       June 12, 2025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7" name="Picture 6"/>
          <p:cNvPicPr>
            <a:picLocks noChangeAspect="1"/>
          </p:cNvPicPr>
          <p:nvPr/>
        </p:nvPicPr>
        <p:blipFill>
          <a:blip r:embed="rId2"/>
          <a:stretch>
            <a:fillRect/>
          </a:stretch>
        </p:blipFill>
        <p:spPr>
          <a:xfrm>
            <a:off x="0" y="694"/>
            <a:ext cx="396949" cy="571606"/>
          </a:xfrm>
          <a:prstGeom prst="rect">
            <a:avLst/>
          </a:prstGeom>
        </p:spPr>
      </p:pic>
    </p:spTree>
    <p:extLst>
      <p:ext uri="{BB962C8B-B14F-4D97-AF65-F5344CB8AC3E}">
        <p14:creationId xmlns:p14="http://schemas.microsoft.com/office/powerpoint/2010/main" val="1621327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060" y="14883"/>
            <a:ext cx="7886700" cy="994172"/>
          </a:xfrm>
        </p:spPr>
        <p:txBody>
          <a:bodyPr/>
          <a:lstStyle/>
          <a:p>
            <a:r>
              <a:rPr lang="en-US" dirty="0" smtClean="0">
                <a:latin typeface="Bahnschrift" panose="020B0502040204020203" pitchFamily="34" charset="0"/>
              </a:rPr>
              <a:t>OUTPUTS AND IMAGES</a:t>
            </a:r>
            <a:endParaRPr lang="en-IN" dirty="0">
              <a:latin typeface="Bahnschrift" panose="020B0502040204020203"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060" y="1268016"/>
            <a:ext cx="4701204" cy="2743200"/>
          </a:xfrm>
        </p:spPr>
      </p:pic>
      <p:sp>
        <p:nvSpPr>
          <p:cNvPr id="4" name="Date Placeholder 3"/>
          <p:cNvSpPr>
            <a:spLocks noGrp="1"/>
          </p:cNvSpPr>
          <p:nvPr>
            <p:ph type="dt" sz="half" idx="10"/>
          </p:nvPr>
        </p:nvSpPr>
        <p:spPr/>
        <p:txBody>
          <a:bodyPr/>
          <a:lstStyle/>
          <a:p>
            <a:fld id="{A1C62DEF-A614-4CDF-896D-B6F00C7128EF}" type="datetime1">
              <a:rPr lang="en-US" smtClean="0"/>
              <a:t>6/11/2025</a:t>
            </a:fld>
            <a:endParaRPr lang="en-US"/>
          </a:p>
        </p:txBody>
      </p:sp>
      <p:sp>
        <p:nvSpPr>
          <p:cNvPr id="5" name="Footer Placeholder 4"/>
          <p:cNvSpPr>
            <a:spLocks noGrp="1"/>
          </p:cNvSpPr>
          <p:nvPr>
            <p:ph type="ftr" sz="quarter" idx="11"/>
          </p:nvPr>
        </p:nvSpPr>
        <p:spPr/>
        <p:txBody>
          <a:bodyPr/>
          <a:lstStyle/>
          <a:p>
            <a:r>
              <a:rPr lang="en-US" dirty="0" smtClean="0"/>
              <a:t>Batch-12                      Department of CSE(AI &amp; ML)                       June 12, 2025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8" name="TextBox 7"/>
          <p:cNvSpPr txBox="1"/>
          <p:nvPr/>
        </p:nvSpPr>
        <p:spPr>
          <a:xfrm>
            <a:off x="5493488" y="1268016"/>
            <a:ext cx="3324446" cy="1323439"/>
          </a:xfrm>
          <a:prstGeom prst="rect">
            <a:avLst/>
          </a:prstGeom>
          <a:noFill/>
        </p:spPr>
        <p:txBody>
          <a:bodyPr wrap="square" rtlCol="0">
            <a:spAutoFit/>
          </a:bodyPr>
          <a:lstStyle/>
          <a:p>
            <a:pPr algn="just"/>
            <a:r>
              <a:rPr lang="en-US" sz="2000" dirty="0" smtClean="0">
                <a:latin typeface="Calisto MT" panose="02040603050505030304" pitchFamily="18" charset="0"/>
              </a:rPr>
              <a:t>Pong is a two-player arcade game where each player controls a paddle to hit the moving ball back and forth</a:t>
            </a:r>
            <a:endParaRPr lang="en-IN" sz="2000" dirty="0">
              <a:latin typeface="Calisto MT" panose="02040603050505030304" pitchFamily="18" charset="0"/>
            </a:endParaRPr>
          </a:p>
        </p:txBody>
      </p:sp>
      <p:pic>
        <p:nvPicPr>
          <p:cNvPr id="9" name="Picture 8"/>
          <p:cNvPicPr>
            <a:picLocks noChangeAspect="1"/>
          </p:cNvPicPr>
          <p:nvPr/>
        </p:nvPicPr>
        <p:blipFill>
          <a:blip r:embed="rId3"/>
          <a:stretch>
            <a:fillRect/>
          </a:stretch>
        </p:blipFill>
        <p:spPr>
          <a:xfrm>
            <a:off x="0" y="0"/>
            <a:ext cx="396274" cy="573074"/>
          </a:xfrm>
          <a:prstGeom prst="rect">
            <a:avLst/>
          </a:prstGeom>
        </p:spPr>
      </p:pic>
    </p:spTree>
    <p:extLst>
      <p:ext uri="{BB962C8B-B14F-4D97-AF65-F5344CB8AC3E}">
        <p14:creationId xmlns:p14="http://schemas.microsoft.com/office/powerpoint/2010/main" val="17694146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C62DEF-A614-4CDF-896D-B6F00C7128EF}" type="datetime1">
              <a:rPr lang="en-US" smtClean="0"/>
              <a:t>6/11/2025</a:t>
            </a:fld>
            <a:endParaRPr lang="en-US"/>
          </a:p>
        </p:txBody>
      </p:sp>
      <p:sp>
        <p:nvSpPr>
          <p:cNvPr id="5" name="Footer Placeholder 4"/>
          <p:cNvSpPr>
            <a:spLocks noGrp="1"/>
          </p:cNvSpPr>
          <p:nvPr>
            <p:ph type="ftr" sz="quarter" idx="11"/>
          </p:nvPr>
        </p:nvSpPr>
        <p:spPr/>
        <p:txBody>
          <a:bodyPr/>
          <a:lstStyle/>
          <a:p>
            <a:r>
              <a:rPr lang="en-US" dirty="0" smtClean="0"/>
              <a:t>Batch-12                      Department of CSE(AI &amp; ML)                       June 12, 2025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7" name="Picture 6"/>
          <p:cNvPicPr>
            <a:picLocks noChangeAspect="1"/>
          </p:cNvPicPr>
          <p:nvPr/>
        </p:nvPicPr>
        <p:blipFill>
          <a:blip r:embed="rId2"/>
          <a:stretch>
            <a:fillRect/>
          </a:stretch>
        </p:blipFill>
        <p:spPr>
          <a:xfrm>
            <a:off x="0" y="0"/>
            <a:ext cx="396274" cy="57307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28" r="2155" b="5720"/>
          <a:stretch/>
        </p:blipFill>
        <p:spPr>
          <a:xfrm>
            <a:off x="486161" y="752366"/>
            <a:ext cx="5085578" cy="3132062"/>
          </a:xfrm>
          <a:prstGeom prst="rect">
            <a:avLst/>
          </a:prstGeom>
        </p:spPr>
      </p:pic>
      <p:sp>
        <p:nvSpPr>
          <p:cNvPr id="9" name="TextBox 8"/>
          <p:cNvSpPr txBox="1"/>
          <p:nvPr/>
        </p:nvSpPr>
        <p:spPr>
          <a:xfrm>
            <a:off x="6115050" y="752366"/>
            <a:ext cx="2546941" cy="2554545"/>
          </a:xfrm>
          <a:prstGeom prst="rect">
            <a:avLst/>
          </a:prstGeom>
          <a:noFill/>
        </p:spPr>
        <p:txBody>
          <a:bodyPr wrap="square" rtlCol="0">
            <a:spAutoFit/>
          </a:bodyPr>
          <a:lstStyle/>
          <a:p>
            <a:pPr algn="just"/>
            <a:r>
              <a:rPr lang="en-US" sz="2000" dirty="0" smtClean="0">
                <a:latin typeface="Calisto MT" panose="02040603050505030304" pitchFamily="18" charset="0"/>
              </a:rPr>
              <a:t>The goal is to score points by making the opponent miss the ball, while the game showcases basic collision and motion logic using Python and Pygame</a:t>
            </a:r>
            <a:endParaRPr lang="en-IN" sz="2000" dirty="0">
              <a:latin typeface="Calisto MT" panose="02040603050505030304" pitchFamily="18" charset="0"/>
            </a:endParaRPr>
          </a:p>
        </p:txBody>
      </p:sp>
    </p:spTree>
    <p:extLst>
      <p:ext uri="{BB962C8B-B14F-4D97-AF65-F5344CB8AC3E}">
        <p14:creationId xmlns:p14="http://schemas.microsoft.com/office/powerpoint/2010/main" val="3559863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C62DEF-A614-4CDF-896D-B6F00C7128EF}" type="datetime1">
              <a:rPr lang="en-US" smtClean="0"/>
              <a:t>6/11/2025</a:t>
            </a:fld>
            <a:endParaRPr lang="en-US"/>
          </a:p>
        </p:txBody>
      </p:sp>
      <p:sp>
        <p:nvSpPr>
          <p:cNvPr id="5" name="Footer Placeholder 4"/>
          <p:cNvSpPr>
            <a:spLocks noGrp="1"/>
          </p:cNvSpPr>
          <p:nvPr>
            <p:ph type="ftr" sz="quarter" idx="11"/>
          </p:nvPr>
        </p:nvSpPr>
        <p:spPr/>
        <p:txBody>
          <a:bodyPr/>
          <a:lstStyle/>
          <a:p>
            <a:r>
              <a:rPr lang="en-US" dirty="0" smtClean="0"/>
              <a:t>Batch-12                      Department of CSE(AI &amp; ML)                       June 12, 2025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7" name="Picture 6"/>
          <p:cNvPicPr>
            <a:picLocks noChangeAspect="1"/>
          </p:cNvPicPr>
          <p:nvPr/>
        </p:nvPicPr>
        <p:blipFill>
          <a:blip r:embed="rId2"/>
          <a:stretch>
            <a:fillRect/>
          </a:stretch>
        </p:blipFill>
        <p:spPr>
          <a:xfrm>
            <a:off x="0" y="0"/>
            <a:ext cx="396274" cy="57307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06" t="-410" r="2144" b="17627"/>
          <a:stretch/>
        </p:blipFill>
        <p:spPr>
          <a:xfrm>
            <a:off x="602512" y="680999"/>
            <a:ext cx="5273748" cy="3146721"/>
          </a:xfrm>
          <a:prstGeom prst="rect">
            <a:avLst/>
          </a:prstGeom>
        </p:spPr>
      </p:pic>
      <p:sp>
        <p:nvSpPr>
          <p:cNvPr id="9" name="TextBox 8"/>
          <p:cNvSpPr txBox="1"/>
          <p:nvPr/>
        </p:nvSpPr>
        <p:spPr>
          <a:xfrm>
            <a:off x="6115050" y="680999"/>
            <a:ext cx="2617824" cy="2246769"/>
          </a:xfrm>
          <a:prstGeom prst="rect">
            <a:avLst/>
          </a:prstGeom>
          <a:noFill/>
        </p:spPr>
        <p:txBody>
          <a:bodyPr wrap="square" rtlCol="0">
            <a:spAutoFit/>
          </a:bodyPr>
          <a:lstStyle/>
          <a:p>
            <a:pPr algn="just"/>
            <a:r>
              <a:rPr lang="en-US" sz="2000" dirty="0" smtClean="0">
                <a:latin typeface="Calisto MT" panose="02040603050505030304" pitchFamily="18" charset="0"/>
              </a:rPr>
              <a:t>The game ends when a player reaches the winning score. A victory message is displayed, celebrating the winner based on final scores.</a:t>
            </a:r>
            <a:endParaRPr lang="en-IN" sz="2000" dirty="0">
              <a:latin typeface="Calisto MT" panose="02040603050505030304" pitchFamily="18" charset="0"/>
            </a:endParaRPr>
          </a:p>
        </p:txBody>
      </p:sp>
    </p:spTree>
    <p:extLst>
      <p:ext uri="{BB962C8B-B14F-4D97-AF65-F5344CB8AC3E}">
        <p14:creationId xmlns:p14="http://schemas.microsoft.com/office/powerpoint/2010/main" val="9589739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383</TotalTime>
  <Words>921</Words>
  <Application>Microsoft Office PowerPoint</Application>
  <PresentationFormat>On-screen Show (16:9)</PresentationFormat>
  <Paragraphs>95</Paragraphs>
  <Slides>11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Times New Roman</vt:lpstr>
      <vt:lpstr>Calisto MT</vt:lpstr>
      <vt:lpstr>Arial</vt:lpstr>
      <vt:lpstr>Wingdings</vt:lpstr>
      <vt:lpstr>Bahnschrift</vt:lpstr>
      <vt:lpstr>Trebuchet MS</vt:lpstr>
      <vt:lpstr>Calibri Light</vt:lpstr>
      <vt:lpstr>Algerian</vt:lpstr>
      <vt:lpstr>Calibri</vt:lpstr>
      <vt:lpstr>Office Theme</vt:lpstr>
      <vt:lpstr>PONG GAME</vt:lpstr>
      <vt:lpstr>CONTENTS</vt:lpstr>
      <vt:lpstr>ABSTRACT</vt:lpstr>
      <vt:lpstr>INTRODUCTION</vt:lpstr>
      <vt:lpstr>LITERATURE REVIEW</vt:lpstr>
      <vt:lpstr>TECHNOLOGY STACKS</vt:lpstr>
      <vt:lpstr>OUTPUTS AND IMAGES</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BISTRO APP</dc:title>
  <dc:creator>J Kavitha</dc:creator>
  <cp:lastModifiedBy>Keerthana Paidipalli</cp:lastModifiedBy>
  <cp:revision>30</cp:revision>
  <dcterms:modified xsi:type="dcterms:W3CDTF">2025-06-11T17:14:26Z</dcterms:modified>
</cp:coreProperties>
</file>